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Inconsolata"/>
      <p:regular r:id="rId18"/>
      <p:bold r:id="rId19"/>
    </p:embeddedFont>
    <p:embeddedFont>
      <p:font typeface="Montserrat Black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ontserratBlack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Inconsolat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consolat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a5df6e76d_2_4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2a5df6e76d_2_4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9" name="Google Shape;99;g32a5df6e76d_2_4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a5df6e76d_2_20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2a5df6e76d_2_20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5" name="Google Shape;275;g32a5df6e76d_2_20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a5df6e76d_2_21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2a5df6e76d_2_21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7" name="Google Shape;287;g32a5df6e76d_2_21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a5df6e76d_2_5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2a5df6e76d_2_5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8" name="Google Shape;108;g32a5df6e76d_2_5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a5df6e76d_2_6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2a5df6e76d_2_6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8" name="Google Shape;118;g32a5df6e76d_2_6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a5df6e76d_2_7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2a5df6e76d_2_7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4" name="Google Shape;134;g32a5df6e76d_2_7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a5df6e76d_2_10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2a5df6e76d_2_10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1" name="Google Shape;161;g32a5df6e76d_2_10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a5df6e76d_2_11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2a5df6e76d_2_11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0" name="Google Shape;180;g32a5df6e76d_2_11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a5df6e76d_2_14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2a5df6e76d_2_14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6" name="Google Shape;206;g32a5df6e76d_2_14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a5df6e76d_2_15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2a5df6e76d_2_15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4" name="Google Shape;224;g32a5df6e76d_2_15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a5df6e76d_2_19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2a5df6e76d_2_19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2" name="Google Shape;262;g32a5df6e76d_2_19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/>
          <p:nvPr/>
        </p:nvSpPr>
        <p:spPr>
          <a:xfrm>
            <a:off x="3925119" y="340539"/>
            <a:ext cx="47229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800"/>
              <a:buFont typeface="Montserrat Black"/>
              <a:buNone/>
            </a:pPr>
            <a:r>
              <a:rPr b="1" i="0" lang="en-GB" sz="28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Revolutionising Accessibility: </a:t>
            </a:r>
            <a:r>
              <a:rPr b="1" i="0" lang="en-GB" sz="28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Aankh AI</a:t>
            </a:r>
            <a:r>
              <a:rPr b="1" i="0" lang="en-GB" sz="28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Smart Lens</a:t>
            </a:r>
            <a:endParaRPr b="0" i="0" sz="2800" u="none" cap="none" strike="noStrike"/>
          </a:p>
        </p:txBody>
      </p:sp>
      <p:sp>
        <p:nvSpPr>
          <p:cNvPr id="103" name="Google Shape;103;p26"/>
          <p:cNvSpPr/>
          <p:nvPr/>
        </p:nvSpPr>
        <p:spPr>
          <a:xfrm>
            <a:off x="3925200" y="2136299"/>
            <a:ext cx="4722900" cy="28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Inconsolata"/>
              <a:buNone/>
            </a:pPr>
            <a:r>
              <a:rPr b="0" i="0" lang="en-GB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empowers the </a:t>
            </a:r>
            <a:r>
              <a:rPr b="1" i="0" lang="en-GB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deaf</a:t>
            </a:r>
            <a:r>
              <a:rPr b="0" i="0" lang="en-GB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and hard-of-hearing community with </a:t>
            </a:r>
            <a:r>
              <a:rPr b="1" i="0" lang="en-GB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AI-powered smart lens</a:t>
            </a:r>
            <a:r>
              <a:rPr b="0" i="0" lang="en-GB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, transforming their lives with enhanced accessibility and a greater sense of independence. This presentation outlines Aankh's innovative features, real-world applications, and potential impact.</a:t>
            </a:r>
            <a:endParaRPr b="0" i="0" sz="1400" u="none" cap="none" strike="noStrike"/>
          </a:p>
        </p:txBody>
      </p:sp>
      <p:sp>
        <p:nvSpPr>
          <p:cNvPr id="104" name="Google Shape;104;p26"/>
          <p:cNvSpPr/>
          <p:nvPr/>
        </p:nvSpPr>
        <p:spPr>
          <a:xfrm>
            <a:off x="7897425" y="474525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>
            <a:off x="496127" y="371500"/>
            <a:ext cx="6884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800"/>
              <a:buFont typeface="Montserrat Black"/>
              <a:buNone/>
            </a:pPr>
            <a:r>
              <a:rPr b="1" i="0" lang="en-GB" sz="28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Future Scope of the project</a:t>
            </a:r>
            <a:endParaRPr b="0" i="0" sz="2800" u="none" cap="none" strike="noStrike"/>
          </a:p>
        </p:txBody>
      </p:sp>
      <p:sp>
        <p:nvSpPr>
          <p:cNvPr id="278" name="Google Shape;278;p35"/>
          <p:cNvSpPr/>
          <p:nvPr/>
        </p:nvSpPr>
        <p:spPr>
          <a:xfrm>
            <a:off x="496125" y="1347302"/>
            <a:ext cx="815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Calibri"/>
              <a:buAutoNum type="arabicPeriod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Enhancing the AI model by training the LLM.</a:t>
            </a:r>
            <a:endParaRPr b="0" i="0" sz="1300" u="none" cap="none" strike="noStrike"/>
          </a:p>
        </p:txBody>
      </p:sp>
      <p:sp>
        <p:nvSpPr>
          <p:cNvPr id="279" name="Google Shape;279;p35"/>
          <p:cNvSpPr/>
          <p:nvPr/>
        </p:nvSpPr>
        <p:spPr>
          <a:xfrm>
            <a:off x="496281" y="1891879"/>
            <a:ext cx="8151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Calibri"/>
              <a:buAutoNum type="arabicPeriod" startAt="2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Integrating sign language recognition to convert gestures into speech or text, improving accessibility.</a:t>
            </a:r>
            <a:endParaRPr b="0" i="0" sz="1300" u="none" cap="none" strike="noStrike"/>
          </a:p>
        </p:txBody>
      </p:sp>
      <p:sp>
        <p:nvSpPr>
          <p:cNvPr id="280" name="Google Shape;280;p35"/>
          <p:cNvSpPr/>
          <p:nvPr/>
        </p:nvSpPr>
        <p:spPr>
          <a:xfrm>
            <a:off x="496050" y="2605648"/>
            <a:ext cx="815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Calibri"/>
              <a:buAutoNum type="arabicPeriod" startAt="3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Adding a social interaction mode for emotion and facial expression recognition.</a:t>
            </a:r>
            <a:endParaRPr b="0" i="0" sz="1300" u="none" cap="none" strike="noStrike"/>
          </a:p>
        </p:txBody>
      </p:sp>
      <p:sp>
        <p:nvSpPr>
          <p:cNvPr id="281" name="Google Shape;281;p35"/>
          <p:cNvSpPr/>
          <p:nvPr/>
        </p:nvSpPr>
        <p:spPr>
          <a:xfrm>
            <a:off x="496050" y="3150146"/>
            <a:ext cx="815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Calibri"/>
              <a:buAutoNum type="arabicPeriod" startAt="4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Functioning as a smart assistant by integrating with Siri and Google Assistant.</a:t>
            </a:r>
            <a:endParaRPr b="0" i="0" sz="1300" u="none" cap="none" strike="noStrike"/>
          </a:p>
        </p:txBody>
      </p:sp>
      <p:sp>
        <p:nvSpPr>
          <p:cNvPr id="282" name="Google Shape;282;p35"/>
          <p:cNvSpPr/>
          <p:nvPr/>
        </p:nvSpPr>
        <p:spPr>
          <a:xfrm>
            <a:off x="496050" y="3607518"/>
            <a:ext cx="815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Calibri"/>
              <a:buAutoNum type="arabicPeriod" startAt="5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Developing lens variants with built-in GPS.</a:t>
            </a:r>
            <a:endParaRPr b="0" i="0" sz="1300" u="none" cap="none" strike="noStrike"/>
          </a:p>
        </p:txBody>
      </p:sp>
      <p:sp>
        <p:nvSpPr>
          <p:cNvPr id="283" name="Google Shape;283;p35"/>
          <p:cNvSpPr/>
          <p:nvPr/>
        </p:nvSpPr>
        <p:spPr>
          <a:xfrm>
            <a:off x="7897425" y="474525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9" name="Google Shape;2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2254" y="1708324"/>
            <a:ext cx="3074491" cy="172685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496119" y="415630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800"/>
              <a:buFont typeface="Montserrat Black"/>
              <a:buNone/>
            </a:pPr>
            <a:r>
              <a:rPr b="1" i="0" lang="en-GB" sz="28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Aankh: Shaping the Future of Accessibility</a:t>
            </a:r>
            <a:endParaRPr b="0" i="0" sz="2800" u="none" cap="none" strike="noStrike"/>
          </a:p>
        </p:txBody>
      </p:sp>
      <p:sp>
        <p:nvSpPr>
          <p:cNvPr id="292" name="Google Shape;292;p36"/>
          <p:cNvSpPr/>
          <p:nvPr/>
        </p:nvSpPr>
        <p:spPr>
          <a:xfrm>
            <a:off x="496125" y="1708325"/>
            <a:ext cx="47229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Inconsolata"/>
              <a:buNone/>
            </a:pPr>
            <a:r>
              <a:rPr b="0" i="0" lang="en-GB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is not just a product, it's a movement. Join us in building a future where everyone can fully participate, engage, and experience the world without limitations. Let's empower the deaf and hard-of-hearing community to live life to the fullest.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/>
          <p:nvPr/>
        </p:nvSpPr>
        <p:spPr>
          <a:xfrm>
            <a:off x="496126" y="2011825"/>
            <a:ext cx="7206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800"/>
              <a:buFont typeface="Montserrat Black"/>
              <a:buNone/>
            </a:pPr>
            <a:r>
              <a:rPr b="1" i="0" lang="en-GB" sz="28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Breaking Barriers in Accessibility</a:t>
            </a:r>
            <a:endParaRPr b="0" i="0" sz="2800" u="none" cap="none" strike="noStrike"/>
          </a:p>
        </p:txBody>
      </p:sp>
      <p:sp>
        <p:nvSpPr>
          <p:cNvPr id="112" name="Google Shape;112;p27"/>
          <p:cNvSpPr/>
          <p:nvPr/>
        </p:nvSpPr>
        <p:spPr>
          <a:xfrm>
            <a:off x="496119" y="2786456"/>
            <a:ext cx="39030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Inconsolata"/>
              <a:buNone/>
            </a:pPr>
            <a:r>
              <a:rPr b="0" i="0" lang="en-GB" sz="15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466 million people</a:t>
            </a:r>
            <a:r>
              <a:rPr b="0" i="0" lang="en-GB" sz="15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worldwide experience disabling hearing loss, facing challenges in safety, communication, and social inclusion.</a:t>
            </a:r>
            <a:endParaRPr b="0" i="0" sz="1500" u="none" cap="none" strike="noStrike"/>
          </a:p>
        </p:txBody>
      </p:sp>
      <p:sp>
        <p:nvSpPr>
          <p:cNvPr id="113" name="Google Shape;113;p27"/>
          <p:cNvSpPr/>
          <p:nvPr/>
        </p:nvSpPr>
        <p:spPr>
          <a:xfrm>
            <a:off x="4758151" y="2786456"/>
            <a:ext cx="39030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Inconsolata"/>
              <a:buNone/>
            </a:pPr>
            <a:r>
              <a:rPr b="0" i="0" lang="en-GB" sz="15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Current assistive technologies often fail to meet the needs of real-time interaction and situational awareness, leaving individuals feeling isolated and limited.</a:t>
            </a:r>
            <a:endParaRPr b="0" i="0" sz="1500" u="none" cap="none" strike="noStrike"/>
          </a:p>
        </p:txBody>
      </p:sp>
      <p:sp>
        <p:nvSpPr>
          <p:cNvPr id="114" name="Google Shape;114;p27"/>
          <p:cNvSpPr/>
          <p:nvPr/>
        </p:nvSpPr>
        <p:spPr>
          <a:xfrm>
            <a:off x="7897425" y="474525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/>
          <p:nvPr/>
        </p:nvSpPr>
        <p:spPr>
          <a:xfrm>
            <a:off x="496119" y="460677"/>
            <a:ext cx="8151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800"/>
              <a:buFont typeface="Montserrat Black"/>
              <a:buNone/>
            </a:pPr>
            <a:r>
              <a:rPr b="1" i="0" lang="en-GB" sz="28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Introducing Aankh: AI-Powered Smart Lens</a:t>
            </a:r>
            <a:endParaRPr b="0" i="0" sz="2800" u="none" cap="none" strike="noStrike"/>
          </a:p>
        </p:txBody>
      </p:sp>
      <p:sp>
        <p:nvSpPr>
          <p:cNvPr id="121" name="Google Shape;121;p28"/>
          <p:cNvSpPr/>
          <p:nvPr/>
        </p:nvSpPr>
        <p:spPr>
          <a:xfrm>
            <a:off x="489119" y="1767811"/>
            <a:ext cx="1778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i="0" lang="en-GB" sz="16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Real-time Transcription</a:t>
            </a:r>
            <a:endParaRPr b="0" i="0" sz="1600" u="none" cap="none" strike="noStrike"/>
          </a:p>
        </p:txBody>
      </p:sp>
      <p:sp>
        <p:nvSpPr>
          <p:cNvPr id="122" name="Google Shape;122;p28"/>
          <p:cNvSpPr/>
          <p:nvPr/>
        </p:nvSpPr>
        <p:spPr>
          <a:xfrm>
            <a:off x="496094" y="2631833"/>
            <a:ext cx="1778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Translation and display of spoken vocabulary on </a:t>
            </a:r>
            <a:r>
              <a:rPr b="0" i="0" lang="en-GB" sz="12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Heads Up Display(HUD)</a:t>
            </a: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b="0" i="0" sz="1200" u="none" cap="none" strike="noStrike"/>
          </a:p>
        </p:txBody>
      </p:sp>
      <p:sp>
        <p:nvSpPr>
          <p:cNvPr id="123" name="Google Shape;123;p28"/>
          <p:cNvSpPr/>
          <p:nvPr/>
        </p:nvSpPr>
        <p:spPr>
          <a:xfrm>
            <a:off x="2618254" y="176781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i="0" lang="en-GB" sz="16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Proximity alert</a:t>
            </a:r>
            <a:endParaRPr b="0" i="0" sz="1600" u="none" cap="none" strike="noStrike"/>
          </a:p>
        </p:txBody>
      </p:sp>
      <p:sp>
        <p:nvSpPr>
          <p:cNvPr id="124" name="Google Shape;124;p28"/>
          <p:cNvSpPr/>
          <p:nvPr/>
        </p:nvSpPr>
        <p:spPr>
          <a:xfrm>
            <a:off x="2625254" y="2631951"/>
            <a:ext cx="1778496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Camera and lidar in combination provide </a:t>
            </a:r>
            <a:r>
              <a:rPr b="0" i="0" lang="en-GB" sz="12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real time proximity </a:t>
            </a: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object detection.</a:t>
            </a:r>
            <a:endParaRPr b="0" i="0" sz="1200" u="none" cap="none" strike="noStrike"/>
          </a:p>
        </p:txBody>
      </p:sp>
      <p:sp>
        <p:nvSpPr>
          <p:cNvPr id="125" name="Google Shape;125;p28"/>
          <p:cNvSpPr/>
          <p:nvPr/>
        </p:nvSpPr>
        <p:spPr>
          <a:xfrm>
            <a:off x="4747389" y="176781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i="0" lang="en-GB" sz="16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Voice Cues</a:t>
            </a:r>
            <a:endParaRPr b="0" i="0" sz="1600" u="none" cap="none" strike="noStrike"/>
          </a:p>
        </p:txBody>
      </p:sp>
      <p:sp>
        <p:nvSpPr>
          <p:cNvPr id="126" name="Google Shape;126;p28"/>
          <p:cNvSpPr/>
          <p:nvPr/>
        </p:nvSpPr>
        <p:spPr>
          <a:xfrm>
            <a:off x="4754389" y="2631951"/>
            <a:ext cx="1778496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Support for </a:t>
            </a:r>
            <a:r>
              <a:rPr b="0" i="0" lang="en-GB" sz="12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multi mic array</a:t>
            </a: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for voice input.</a:t>
            </a:r>
            <a:endParaRPr b="0" i="0" sz="1200" u="none" cap="none" strike="noStrike"/>
          </a:p>
        </p:txBody>
      </p:sp>
      <p:sp>
        <p:nvSpPr>
          <p:cNvPr id="127" name="Google Shape;127;p28"/>
          <p:cNvSpPr/>
          <p:nvPr/>
        </p:nvSpPr>
        <p:spPr>
          <a:xfrm>
            <a:off x="4754389" y="3213125"/>
            <a:ext cx="1778496" cy="680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Important voice cues (honk,vehicles) are displayed on HUD.</a:t>
            </a:r>
            <a:endParaRPr b="0" i="0" sz="1200" u="none" cap="none" strike="noStrike"/>
          </a:p>
        </p:txBody>
      </p:sp>
      <p:sp>
        <p:nvSpPr>
          <p:cNvPr id="128" name="Google Shape;128;p28"/>
          <p:cNvSpPr/>
          <p:nvPr/>
        </p:nvSpPr>
        <p:spPr>
          <a:xfrm>
            <a:off x="6876524" y="1767811"/>
            <a:ext cx="1778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i="0" lang="en-GB" sz="16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Personalized Profiles</a:t>
            </a:r>
            <a:endParaRPr b="0" i="0" sz="1600" u="none" cap="none" strike="noStrike"/>
          </a:p>
        </p:txBody>
      </p:sp>
      <p:sp>
        <p:nvSpPr>
          <p:cNvPr id="129" name="Google Shape;129;p28"/>
          <p:cNvSpPr/>
          <p:nvPr/>
        </p:nvSpPr>
        <p:spPr>
          <a:xfrm>
            <a:off x="6883524" y="2631833"/>
            <a:ext cx="1778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Allows users to create </a:t>
            </a:r>
            <a:r>
              <a:rPr b="0" i="0" lang="en-GB" sz="12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custom profiles</a:t>
            </a: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to optimize sound settings for individual needs and preferences.</a:t>
            </a:r>
            <a:endParaRPr b="0" i="0" sz="1200" u="none" cap="none" strike="noStrike"/>
          </a:p>
        </p:txBody>
      </p:sp>
      <p:sp>
        <p:nvSpPr>
          <p:cNvPr id="130" name="Google Shape;130;p28"/>
          <p:cNvSpPr/>
          <p:nvPr/>
        </p:nvSpPr>
        <p:spPr>
          <a:xfrm>
            <a:off x="7897425" y="474525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/>
          <p:nvPr/>
        </p:nvSpPr>
        <p:spPr>
          <a:xfrm>
            <a:off x="496126" y="280225"/>
            <a:ext cx="7647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800"/>
              <a:buFont typeface="Montserrat Black"/>
              <a:buNone/>
            </a:pPr>
            <a:r>
              <a:rPr b="1" i="0" lang="en-GB" sz="28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Features provided for accessibility</a:t>
            </a:r>
            <a:endParaRPr b="0" i="0" sz="2800" u="none" cap="none" strike="noStrike"/>
          </a:p>
        </p:txBody>
      </p:sp>
      <p:sp>
        <p:nvSpPr>
          <p:cNvPr id="137" name="Google Shape;137;p29"/>
          <p:cNvSpPr/>
          <p:nvPr/>
        </p:nvSpPr>
        <p:spPr>
          <a:xfrm>
            <a:off x="496156" y="1064524"/>
            <a:ext cx="318900" cy="318900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611126" y="1117656"/>
            <a:ext cx="888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i="0" lang="en-GB" sz="17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1700" u="none" cap="none" strike="noStrike"/>
          </a:p>
        </p:txBody>
      </p:sp>
      <p:sp>
        <p:nvSpPr>
          <p:cNvPr id="139" name="Google Shape;139;p29"/>
          <p:cNvSpPr/>
          <p:nvPr/>
        </p:nvSpPr>
        <p:spPr>
          <a:xfrm>
            <a:off x="956866" y="1064525"/>
            <a:ext cx="2975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i="0" lang="en-GB" sz="14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Subtitles for Real-Time Speech-to-Text</a:t>
            </a:r>
            <a:endParaRPr b="0" i="0" sz="1400" u="none" cap="none" strike="noStrike"/>
          </a:p>
        </p:txBody>
      </p:sp>
      <p:sp>
        <p:nvSpPr>
          <p:cNvPr id="140" name="Google Shape;140;p29"/>
          <p:cNvSpPr/>
          <p:nvPr/>
        </p:nvSpPr>
        <p:spPr>
          <a:xfrm>
            <a:off x="956841" y="1788867"/>
            <a:ext cx="2162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Effortlessly follow conversations with </a:t>
            </a:r>
            <a:r>
              <a:rPr b="0" i="0" lang="en-GB" sz="11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live subtitles</a:t>
            </a:r>
            <a:r>
              <a:rPr b="0" i="0" lang="en-GB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, enhancing communication in various settings.</a:t>
            </a:r>
            <a:endParaRPr b="0" i="0" sz="1100" u="none" cap="none" strike="noStrike"/>
          </a:p>
        </p:txBody>
      </p:sp>
      <p:sp>
        <p:nvSpPr>
          <p:cNvPr id="141" name="Google Shape;141;p29"/>
          <p:cNvSpPr/>
          <p:nvPr/>
        </p:nvSpPr>
        <p:spPr>
          <a:xfrm>
            <a:off x="3260639" y="1064524"/>
            <a:ext cx="318900" cy="318900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9"/>
          <p:cNvSpPr/>
          <p:nvPr/>
        </p:nvSpPr>
        <p:spPr>
          <a:xfrm>
            <a:off x="3355442" y="1117656"/>
            <a:ext cx="1293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i="0" lang="en-GB" sz="17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1700" u="none" cap="none" strike="noStrike"/>
          </a:p>
        </p:txBody>
      </p:sp>
      <p:sp>
        <p:nvSpPr>
          <p:cNvPr id="143" name="Google Shape;143;p29"/>
          <p:cNvSpPr/>
          <p:nvPr/>
        </p:nvSpPr>
        <p:spPr>
          <a:xfrm>
            <a:off x="3721336" y="1064524"/>
            <a:ext cx="2162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i="0" lang="en-GB" sz="14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Vibrational Feedback for Sounds</a:t>
            </a:r>
            <a:endParaRPr b="0" i="0" sz="1400" u="none" cap="none" strike="noStrike"/>
          </a:p>
        </p:txBody>
      </p:sp>
      <p:sp>
        <p:nvSpPr>
          <p:cNvPr id="144" name="Google Shape;144;p29"/>
          <p:cNvSpPr/>
          <p:nvPr/>
        </p:nvSpPr>
        <p:spPr>
          <a:xfrm>
            <a:off x="3721324" y="1788867"/>
            <a:ext cx="2162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Stay informed about important sounds, ensuring safety and awareness in busy environments, and in cases of an notification.</a:t>
            </a:r>
            <a:endParaRPr b="0" i="0" sz="1100" u="none" cap="none" strike="noStrike"/>
          </a:p>
        </p:txBody>
      </p:sp>
      <p:sp>
        <p:nvSpPr>
          <p:cNvPr id="145" name="Google Shape;145;p29"/>
          <p:cNvSpPr/>
          <p:nvPr/>
        </p:nvSpPr>
        <p:spPr>
          <a:xfrm>
            <a:off x="6025121" y="1064524"/>
            <a:ext cx="318900" cy="318900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6119255" y="1117656"/>
            <a:ext cx="130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i="0" lang="en-GB" sz="17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1700" u="none" cap="none" strike="noStrike"/>
          </a:p>
        </p:txBody>
      </p:sp>
      <p:sp>
        <p:nvSpPr>
          <p:cNvPr id="147" name="Google Shape;147;p29"/>
          <p:cNvSpPr/>
          <p:nvPr/>
        </p:nvSpPr>
        <p:spPr>
          <a:xfrm>
            <a:off x="6485826" y="1064525"/>
            <a:ext cx="2479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i="0" lang="en-GB" sz="14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Augmented Reality for Sound Visualization</a:t>
            </a:r>
            <a:endParaRPr b="0" i="0" sz="1400" u="none" cap="none" strike="noStrike"/>
          </a:p>
        </p:txBody>
      </p:sp>
      <p:sp>
        <p:nvSpPr>
          <p:cNvPr id="148" name="Google Shape;148;p29"/>
          <p:cNvSpPr/>
          <p:nvPr/>
        </p:nvSpPr>
        <p:spPr>
          <a:xfrm>
            <a:off x="6485806" y="1788873"/>
            <a:ext cx="21621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Gain a greater understanding of </a:t>
            </a:r>
            <a:r>
              <a:rPr b="0" i="0" lang="en-GB" sz="11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sound direction</a:t>
            </a:r>
            <a:r>
              <a:rPr b="0" i="0" lang="en-GB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and volume, enhancing situational awareness.</a:t>
            </a:r>
            <a:endParaRPr b="0" i="0" sz="1100" u="none" cap="none" strike="noStrike"/>
          </a:p>
        </p:txBody>
      </p:sp>
      <p:sp>
        <p:nvSpPr>
          <p:cNvPr id="149" name="Google Shape;149;p29"/>
          <p:cNvSpPr/>
          <p:nvPr/>
        </p:nvSpPr>
        <p:spPr>
          <a:xfrm>
            <a:off x="496181" y="3381390"/>
            <a:ext cx="318900" cy="318900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579897" y="3434522"/>
            <a:ext cx="1515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i="0" lang="en-GB" sz="17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b="0" i="0" sz="1700" u="none" cap="none" strike="noStrike"/>
          </a:p>
        </p:txBody>
      </p:sp>
      <p:sp>
        <p:nvSpPr>
          <p:cNvPr id="151" name="Google Shape;151;p29"/>
          <p:cNvSpPr/>
          <p:nvPr/>
        </p:nvSpPr>
        <p:spPr>
          <a:xfrm>
            <a:off x="956879" y="3381390"/>
            <a:ext cx="3544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i="0" lang="en-GB" sz="14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Real-Time Translation in Multiple Languages</a:t>
            </a:r>
            <a:endParaRPr b="0" i="0" sz="1400" u="none" cap="none" strike="noStrike"/>
          </a:p>
        </p:txBody>
      </p:sp>
      <p:sp>
        <p:nvSpPr>
          <p:cNvPr id="152" name="Google Shape;152;p29"/>
          <p:cNvSpPr/>
          <p:nvPr/>
        </p:nvSpPr>
        <p:spPr>
          <a:xfrm>
            <a:off x="956841" y="4052683"/>
            <a:ext cx="3544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Break down language barriers with </a:t>
            </a:r>
            <a:r>
              <a:rPr b="0" i="0" lang="en-GB" sz="11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instant translations</a:t>
            </a:r>
            <a:r>
              <a:rPr b="0" i="0" lang="en-GB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, facilitating communication across cultures.</a:t>
            </a:r>
            <a:endParaRPr b="0" i="0" sz="1100" u="none" cap="none" strike="noStrike"/>
          </a:p>
        </p:txBody>
      </p:sp>
      <p:sp>
        <p:nvSpPr>
          <p:cNvPr id="153" name="Google Shape;153;p29"/>
          <p:cNvSpPr/>
          <p:nvPr/>
        </p:nvSpPr>
        <p:spPr>
          <a:xfrm>
            <a:off x="4642879" y="3328315"/>
            <a:ext cx="318900" cy="318900"/>
          </a:xfrm>
          <a:prstGeom prst="roundRect">
            <a:avLst>
              <a:gd fmla="val 1792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4736492" y="3381447"/>
            <a:ext cx="131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00"/>
              <a:buFont typeface="Montserrat Black"/>
              <a:buNone/>
            </a:pPr>
            <a:r>
              <a:rPr b="1" i="0" lang="en-GB" sz="17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b="0" i="0" sz="1700" u="none" cap="none" strike="noStrike"/>
          </a:p>
        </p:txBody>
      </p:sp>
      <p:sp>
        <p:nvSpPr>
          <p:cNvPr id="155" name="Google Shape;155;p29"/>
          <p:cNvSpPr/>
          <p:nvPr/>
        </p:nvSpPr>
        <p:spPr>
          <a:xfrm>
            <a:off x="5103577" y="3328315"/>
            <a:ext cx="3114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Montserrat Black"/>
              <a:buNone/>
            </a:pPr>
            <a:r>
              <a:rPr b="1" i="0" lang="en-GB" sz="14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AI-Enhanced Sound Recognition</a:t>
            </a:r>
            <a:endParaRPr b="0" i="0" sz="1400" u="none" cap="none" strike="noStrike"/>
          </a:p>
        </p:txBody>
      </p:sp>
      <p:sp>
        <p:nvSpPr>
          <p:cNvPr id="156" name="Google Shape;156;p29"/>
          <p:cNvSpPr/>
          <p:nvPr/>
        </p:nvSpPr>
        <p:spPr>
          <a:xfrm>
            <a:off x="5103602" y="4052677"/>
            <a:ext cx="3544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100"/>
              <a:buFont typeface="Inconsolata"/>
              <a:buNone/>
            </a:pPr>
            <a:r>
              <a:rPr b="0" i="0" lang="en-GB" sz="11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identifies specific sounds like alarms or vehicles, providing alerts tailored to user needs.</a:t>
            </a:r>
            <a:endParaRPr b="0" i="0" sz="1100" u="none" cap="none" strike="noStrike"/>
          </a:p>
        </p:txBody>
      </p:sp>
      <p:sp>
        <p:nvSpPr>
          <p:cNvPr id="157" name="Google Shape;157;p29"/>
          <p:cNvSpPr/>
          <p:nvPr/>
        </p:nvSpPr>
        <p:spPr>
          <a:xfrm>
            <a:off x="7897425" y="474525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/>
          <p:nvPr/>
        </p:nvSpPr>
        <p:spPr>
          <a:xfrm>
            <a:off x="457576" y="582875"/>
            <a:ext cx="5075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600"/>
              <a:buFont typeface="Montserrat Black"/>
              <a:buNone/>
            </a:pPr>
            <a:r>
              <a:rPr b="1" i="0" lang="en-GB" sz="26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Use Cases of Aankh</a:t>
            </a:r>
            <a:endParaRPr b="0" i="0" sz="2600" u="none" cap="none" strike="noStrike"/>
          </a:p>
        </p:txBody>
      </p:sp>
      <p:pic>
        <p:nvPicPr>
          <p:cNvPr descr="preencoded.png" id="164" name="Google Shape;1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72" y="1252984"/>
            <a:ext cx="1761679" cy="108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/>
          <p:nvPr/>
        </p:nvSpPr>
        <p:spPr>
          <a:xfrm>
            <a:off x="457572" y="2505149"/>
            <a:ext cx="1910134" cy="408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Urban Navigation for Safety</a:t>
            </a:r>
            <a:endParaRPr b="0" i="0" sz="1300" u="none" cap="none" strike="noStrike"/>
          </a:p>
        </p:txBody>
      </p:sp>
      <p:sp>
        <p:nvSpPr>
          <p:cNvPr id="166" name="Google Shape;166;p30"/>
          <p:cNvSpPr/>
          <p:nvPr/>
        </p:nvSpPr>
        <p:spPr>
          <a:xfrm>
            <a:off x="457572" y="2992115"/>
            <a:ext cx="1910134" cy="156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Inconsolata"/>
              <a:buNone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Navigate busy city streets confidently with </a:t>
            </a:r>
            <a:r>
              <a:rPr b="0" i="0" lang="en-GB" sz="13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real-time alerts </a:t>
            </a: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and visual cues, enhancing safety and independence.</a:t>
            </a:r>
            <a:endParaRPr b="0" i="0" sz="1300" u="none" cap="none" strike="noStrike"/>
          </a:p>
        </p:txBody>
      </p:sp>
      <p:pic>
        <p:nvPicPr>
          <p:cNvPr descr="preencoded.png" id="167" name="Google Shape;1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3788" y="1252984"/>
            <a:ext cx="1761679" cy="108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2563788" y="2505149"/>
            <a:ext cx="1910134" cy="408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Educational Support in Classrooms</a:t>
            </a:r>
            <a:endParaRPr b="0" i="0" sz="1300" u="none" cap="none" strike="noStrike"/>
          </a:p>
        </p:txBody>
      </p:sp>
      <p:sp>
        <p:nvSpPr>
          <p:cNvPr id="169" name="Google Shape;169;p30"/>
          <p:cNvSpPr/>
          <p:nvPr/>
        </p:nvSpPr>
        <p:spPr>
          <a:xfrm>
            <a:off x="2563788" y="2992115"/>
            <a:ext cx="1910134" cy="1307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Inconsolata"/>
              <a:buNone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Enjoy a more inclusive and engaging learning experience with </a:t>
            </a:r>
            <a:r>
              <a:rPr b="0" i="0" lang="en-GB" sz="13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real-time captions</a:t>
            </a: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and visual aids.</a:t>
            </a:r>
            <a:endParaRPr b="0" i="0" sz="1300" u="none" cap="none" strike="noStrike"/>
          </a:p>
        </p:txBody>
      </p:sp>
      <p:pic>
        <p:nvPicPr>
          <p:cNvPr descr="preencoded.png" id="170" name="Google Shape;17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0003" y="1252984"/>
            <a:ext cx="1761679" cy="108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/>
          <p:nvPr/>
        </p:nvSpPr>
        <p:spPr>
          <a:xfrm>
            <a:off x="4670003" y="2505149"/>
            <a:ext cx="1910134" cy="408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Multilingual Business Interaction</a:t>
            </a:r>
            <a:endParaRPr b="0" i="0" sz="1300" u="none" cap="none" strike="noStrike"/>
          </a:p>
        </p:txBody>
      </p:sp>
      <p:sp>
        <p:nvSpPr>
          <p:cNvPr id="172" name="Google Shape;172;p30"/>
          <p:cNvSpPr/>
          <p:nvPr/>
        </p:nvSpPr>
        <p:spPr>
          <a:xfrm>
            <a:off x="4670003" y="2992115"/>
            <a:ext cx="1910134" cy="1307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Inconsolata"/>
              <a:buNone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Facilitate global communication with </a:t>
            </a:r>
            <a:r>
              <a:rPr b="0" i="0" lang="en-GB" sz="13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real-time translations</a:t>
            </a: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, expanding professional opportunities.</a:t>
            </a:r>
            <a:endParaRPr b="0" i="0" sz="1300" u="none" cap="none" strike="noStrike"/>
          </a:p>
        </p:txBody>
      </p:sp>
      <p:pic>
        <p:nvPicPr>
          <p:cNvPr descr="preencoded.png" id="173" name="Google Shape;17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6219" y="1252984"/>
            <a:ext cx="1761753" cy="10888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6776219" y="2505224"/>
            <a:ext cx="1910209" cy="408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Emergency Alerts in Public Spaces</a:t>
            </a:r>
            <a:endParaRPr b="0" i="0" sz="1300" u="none" cap="none" strike="noStrike"/>
          </a:p>
        </p:txBody>
      </p:sp>
      <p:sp>
        <p:nvSpPr>
          <p:cNvPr id="175" name="Google Shape;175;p30"/>
          <p:cNvSpPr/>
          <p:nvPr/>
        </p:nvSpPr>
        <p:spPr>
          <a:xfrm>
            <a:off x="6776219" y="2992189"/>
            <a:ext cx="1910209" cy="1307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3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Inconsolata"/>
              <a:buNone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Stay informed and safe during emergencies with </a:t>
            </a:r>
            <a:r>
              <a:rPr b="0" i="0" lang="en-GB" sz="13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clear alerts</a:t>
            </a: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and </a:t>
            </a:r>
            <a:r>
              <a:rPr b="0" i="0" lang="en-GB" sz="13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visual guidance</a:t>
            </a: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, ensuring timely action.</a:t>
            </a:r>
            <a:endParaRPr b="0" i="0" sz="1300" u="none" cap="none" strike="noStrike"/>
          </a:p>
        </p:txBody>
      </p:sp>
      <p:sp>
        <p:nvSpPr>
          <p:cNvPr id="176" name="Google Shape;176;p30"/>
          <p:cNvSpPr/>
          <p:nvPr/>
        </p:nvSpPr>
        <p:spPr>
          <a:xfrm>
            <a:off x="7897425" y="474525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/>
          <p:nvPr/>
        </p:nvSpPr>
        <p:spPr>
          <a:xfrm>
            <a:off x="441052" y="346621"/>
            <a:ext cx="4700513" cy="3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500"/>
              <a:buFont typeface="Montserrat Black"/>
              <a:buNone/>
            </a:pPr>
            <a:r>
              <a:rPr b="1" i="0" lang="en-GB" sz="25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Advanced AI Behind Aankh</a:t>
            </a:r>
            <a:endParaRPr b="0" i="0" sz="2500" u="none" cap="none" strike="noStrike"/>
          </a:p>
        </p:txBody>
      </p:sp>
      <p:pic>
        <p:nvPicPr>
          <p:cNvPr descr="preencoded.png" id="183" name="Google Shape;1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264" y="992386"/>
            <a:ext cx="1022375" cy="927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2473524" y="1450256"/>
            <a:ext cx="65856" cy="252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1200" u="none" cap="none" strike="noStrike"/>
          </a:p>
        </p:txBody>
      </p:sp>
      <p:sp>
        <p:nvSpPr>
          <p:cNvPr id="185" name="Google Shape;185;p31"/>
          <p:cNvSpPr/>
          <p:nvPr/>
        </p:nvSpPr>
        <p:spPr>
          <a:xfrm>
            <a:off x="3143622" y="1118369"/>
            <a:ext cx="2621459" cy="1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Context-aware Sound Filtering</a:t>
            </a:r>
            <a:endParaRPr b="0" i="0" sz="1200" u="none" cap="none" strike="noStrike"/>
          </a:p>
        </p:txBody>
      </p:sp>
      <p:sp>
        <p:nvSpPr>
          <p:cNvPr id="186" name="Google Shape;186;p31"/>
          <p:cNvSpPr/>
          <p:nvPr/>
        </p:nvSpPr>
        <p:spPr>
          <a:xfrm>
            <a:off x="3143622" y="1390873"/>
            <a:ext cx="5433342" cy="403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intelligently filters out irrelevant background noise, focusing on important sounds.</a:t>
            </a:r>
            <a:endParaRPr b="0" i="0" sz="1000" u="none" cap="none" strike="noStrike"/>
          </a:p>
        </p:txBody>
      </p:sp>
      <p:sp>
        <p:nvSpPr>
          <p:cNvPr id="187" name="Google Shape;187;p31"/>
          <p:cNvSpPr/>
          <p:nvPr/>
        </p:nvSpPr>
        <p:spPr>
          <a:xfrm>
            <a:off x="3049116" y="1929631"/>
            <a:ext cx="5622354" cy="7144"/>
          </a:xfrm>
          <a:prstGeom prst="roundRect">
            <a:avLst>
              <a:gd fmla="val 8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8" name="Google Shape;1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114" y="1951360"/>
            <a:ext cx="2044749" cy="927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/>
          <p:nvPr/>
        </p:nvSpPr>
        <p:spPr>
          <a:xfrm>
            <a:off x="2458566" y="2289051"/>
            <a:ext cx="95771" cy="252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1200" u="none" cap="none" strike="noStrike"/>
          </a:p>
        </p:txBody>
      </p:sp>
      <p:sp>
        <p:nvSpPr>
          <p:cNvPr id="190" name="Google Shape;190;p31"/>
          <p:cNvSpPr/>
          <p:nvPr/>
        </p:nvSpPr>
        <p:spPr>
          <a:xfrm>
            <a:off x="3654847" y="2077343"/>
            <a:ext cx="3590776" cy="1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Multilingual Transcription and Translation</a:t>
            </a:r>
            <a:endParaRPr b="0" i="0" sz="1200" u="none" cap="none" strike="noStrike"/>
          </a:p>
        </p:txBody>
      </p:sp>
      <p:sp>
        <p:nvSpPr>
          <p:cNvPr id="191" name="Google Shape;191;p31"/>
          <p:cNvSpPr/>
          <p:nvPr/>
        </p:nvSpPr>
        <p:spPr>
          <a:xfrm>
            <a:off x="3654847" y="2349848"/>
            <a:ext cx="4922118" cy="403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accurately transcribes speech and translates it into multiple languages, breaking down language barriers.</a:t>
            </a:r>
            <a:endParaRPr b="0" i="0" sz="1000" u="none" cap="none" strike="noStrike"/>
          </a:p>
        </p:txBody>
      </p:sp>
      <p:sp>
        <p:nvSpPr>
          <p:cNvPr id="192" name="Google Shape;192;p31"/>
          <p:cNvSpPr/>
          <p:nvPr/>
        </p:nvSpPr>
        <p:spPr>
          <a:xfrm>
            <a:off x="3560341" y="2888605"/>
            <a:ext cx="5111130" cy="7144"/>
          </a:xfrm>
          <a:prstGeom prst="roundRect">
            <a:avLst>
              <a:gd fmla="val 8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3" name="Google Shape;19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889" y="2910334"/>
            <a:ext cx="3067199" cy="927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/>
          <p:nvPr/>
        </p:nvSpPr>
        <p:spPr>
          <a:xfrm>
            <a:off x="2458046" y="3248025"/>
            <a:ext cx="96738" cy="252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1200" u="none" cap="none" strike="noStrike"/>
          </a:p>
        </p:txBody>
      </p:sp>
      <p:sp>
        <p:nvSpPr>
          <p:cNvPr id="195" name="Google Shape;195;p31"/>
          <p:cNvSpPr/>
          <p:nvPr/>
        </p:nvSpPr>
        <p:spPr>
          <a:xfrm>
            <a:off x="4166071" y="3036317"/>
            <a:ext cx="2424783" cy="1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Haptic Feedback Calibration</a:t>
            </a:r>
            <a:endParaRPr b="0" i="0" sz="1200" u="none" cap="none" strike="noStrike"/>
          </a:p>
        </p:txBody>
      </p:sp>
      <p:sp>
        <p:nvSpPr>
          <p:cNvPr id="196" name="Google Shape;196;p31"/>
          <p:cNvSpPr/>
          <p:nvPr/>
        </p:nvSpPr>
        <p:spPr>
          <a:xfrm>
            <a:off x="4166071" y="3308821"/>
            <a:ext cx="4410894" cy="403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fine-tunes vibrations for different sound frequencies, providing a precise and tailored experience.</a:t>
            </a:r>
            <a:endParaRPr b="0" i="0" sz="1000" u="none" cap="none" strike="noStrike"/>
          </a:p>
        </p:txBody>
      </p:sp>
      <p:sp>
        <p:nvSpPr>
          <p:cNvPr id="197" name="Google Shape;197;p31"/>
          <p:cNvSpPr/>
          <p:nvPr/>
        </p:nvSpPr>
        <p:spPr>
          <a:xfrm>
            <a:off x="4071566" y="3847579"/>
            <a:ext cx="4599905" cy="7144"/>
          </a:xfrm>
          <a:prstGeom prst="roundRect">
            <a:avLst>
              <a:gd fmla="val 8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8" name="Google Shape;19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665" y="3869308"/>
            <a:ext cx="4089574" cy="927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2450381" y="4206999"/>
            <a:ext cx="112142" cy="252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b="0" i="0" sz="1200" u="none" cap="none" strike="noStrike"/>
          </a:p>
        </p:txBody>
      </p:sp>
      <p:sp>
        <p:nvSpPr>
          <p:cNvPr id="200" name="Google Shape;200;p31"/>
          <p:cNvSpPr/>
          <p:nvPr/>
        </p:nvSpPr>
        <p:spPr>
          <a:xfrm>
            <a:off x="4677221" y="3995291"/>
            <a:ext cx="2333104" cy="1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Augmented Reality Display</a:t>
            </a:r>
            <a:endParaRPr b="0" i="0" sz="1200" u="none" cap="none" strike="noStrike"/>
          </a:p>
        </p:txBody>
      </p:sp>
      <p:sp>
        <p:nvSpPr>
          <p:cNvPr id="201" name="Google Shape;201;p31"/>
          <p:cNvSpPr/>
          <p:nvPr/>
        </p:nvSpPr>
        <p:spPr>
          <a:xfrm>
            <a:off x="4677221" y="4267796"/>
            <a:ext cx="3899743" cy="403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seamlessly integrates augmented reality overlays for sound visualization and navigation.</a:t>
            </a:r>
            <a:endParaRPr b="0" i="0" sz="1000" u="none" cap="none" strike="noStrike"/>
          </a:p>
        </p:txBody>
      </p:sp>
      <p:sp>
        <p:nvSpPr>
          <p:cNvPr id="202" name="Google Shape;202;p31"/>
          <p:cNvSpPr/>
          <p:nvPr/>
        </p:nvSpPr>
        <p:spPr>
          <a:xfrm>
            <a:off x="7897425" y="474525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5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246" y="629841"/>
            <a:ext cx="3110433" cy="388553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3686025" y="350500"/>
            <a:ext cx="53811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500"/>
              <a:buFont typeface="Montserrat Black"/>
              <a:buNone/>
            </a:pPr>
            <a:r>
              <a:rPr b="1" i="0" lang="en-GB" sz="20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Empowering Lives Through Accessibility</a:t>
            </a:r>
            <a:endParaRPr b="0" i="0" sz="2000" u="none" cap="none" strike="noStrike"/>
          </a:p>
        </p:txBody>
      </p:sp>
      <p:pic>
        <p:nvPicPr>
          <p:cNvPr descr="preencoded.png" id="211" name="Google Shape;21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5038" y="1242563"/>
            <a:ext cx="318567" cy="31856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3875038" y="1656689"/>
            <a:ext cx="15930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Independence</a:t>
            </a:r>
            <a:endParaRPr b="0" i="0" sz="1300" u="none" cap="none" strike="noStrike"/>
          </a:p>
        </p:txBody>
      </p:sp>
      <p:sp>
        <p:nvSpPr>
          <p:cNvPr id="213" name="Google Shape;213;p32"/>
          <p:cNvSpPr/>
          <p:nvPr/>
        </p:nvSpPr>
        <p:spPr>
          <a:xfrm>
            <a:off x="3875038" y="1932244"/>
            <a:ext cx="2315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Inconsolata"/>
              <a:buNone/>
            </a:pP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promotes self-reliance and confidence, allowing individuals to </a:t>
            </a:r>
            <a:r>
              <a:rPr b="0" i="0" lang="en-GB" sz="12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navigate</a:t>
            </a: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public spaces with greater ease.</a:t>
            </a:r>
            <a:endParaRPr b="0" i="0" sz="1200" u="none" cap="none" strike="noStrike"/>
          </a:p>
        </p:txBody>
      </p:sp>
      <p:pic>
        <p:nvPicPr>
          <p:cNvPr descr="preencoded.png" id="214" name="Google Shape;21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2047" y="1242563"/>
            <a:ext cx="318567" cy="31856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6382048" y="1656689"/>
            <a:ext cx="15930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Communication</a:t>
            </a:r>
            <a:endParaRPr b="0" i="0" sz="1300" u="none" cap="none" strike="noStrike"/>
          </a:p>
        </p:txBody>
      </p:sp>
      <p:sp>
        <p:nvSpPr>
          <p:cNvPr id="216" name="Google Shape;216;p32"/>
          <p:cNvSpPr/>
          <p:nvPr/>
        </p:nvSpPr>
        <p:spPr>
          <a:xfrm>
            <a:off x="6382048" y="1932244"/>
            <a:ext cx="2316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Inconsolata"/>
              <a:buNone/>
            </a:pP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</a:t>
            </a:r>
            <a:r>
              <a:rPr b="0" i="0" lang="en-GB" sz="12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enhances</a:t>
            </a: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communication in social and professional settings, fostering inclusion and understanding.</a:t>
            </a:r>
            <a:endParaRPr b="0" i="0" sz="1200" u="none" cap="none" strike="noStrike"/>
          </a:p>
        </p:txBody>
      </p:sp>
      <p:pic>
        <p:nvPicPr>
          <p:cNvPr descr="preencoded.png" id="217" name="Google Shape;21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5038" y="3119074"/>
            <a:ext cx="318567" cy="3185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/>
          <p:nvPr/>
        </p:nvSpPr>
        <p:spPr>
          <a:xfrm>
            <a:off x="3874975" y="3533202"/>
            <a:ext cx="2073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Safety</a:t>
            </a:r>
            <a:endParaRPr b="0" i="0" sz="1300" u="none" cap="none" strike="noStrike"/>
          </a:p>
        </p:txBody>
      </p:sp>
      <p:sp>
        <p:nvSpPr>
          <p:cNvPr id="219" name="Google Shape;219;p32"/>
          <p:cNvSpPr/>
          <p:nvPr/>
        </p:nvSpPr>
        <p:spPr>
          <a:xfrm>
            <a:off x="3874975" y="3864925"/>
            <a:ext cx="25071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Inconsolata"/>
              <a:buNone/>
            </a:pP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improves safety through </a:t>
            </a:r>
            <a:r>
              <a:rPr b="0" i="0" lang="en-GB" sz="1200" u="none" cap="none" strike="noStrike">
                <a:solidFill>
                  <a:srgbClr val="151617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situational awareness</a:t>
            </a:r>
            <a:r>
              <a:rPr b="0" i="0" lang="en-GB" sz="1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, enabling individuals to react to potential hazards.</a:t>
            </a:r>
            <a:endParaRPr b="0" i="0" sz="1200" u="none" cap="none" strike="noStrike"/>
          </a:p>
        </p:txBody>
      </p:sp>
      <p:sp>
        <p:nvSpPr>
          <p:cNvPr id="220" name="Google Shape;220;p32"/>
          <p:cNvSpPr/>
          <p:nvPr/>
        </p:nvSpPr>
        <p:spPr>
          <a:xfrm>
            <a:off x="7897425" y="474525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/>
          <p:nvPr/>
        </p:nvSpPr>
        <p:spPr>
          <a:xfrm>
            <a:off x="356076" y="157175"/>
            <a:ext cx="7592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00"/>
              <a:buFont typeface="Montserrat Black"/>
              <a:buNone/>
            </a:pPr>
            <a:r>
              <a:rPr b="1" i="0" lang="en-GB" sz="2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Overcoming Hurdles and Expanding Horizons</a:t>
            </a:r>
            <a:endParaRPr b="0" i="0" sz="2100" u="none" cap="none" strike="noStrike"/>
          </a:p>
        </p:txBody>
      </p:sp>
      <p:sp>
        <p:nvSpPr>
          <p:cNvPr id="227" name="Google Shape;227;p33"/>
          <p:cNvSpPr/>
          <p:nvPr/>
        </p:nvSpPr>
        <p:spPr>
          <a:xfrm>
            <a:off x="501626" y="650121"/>
            <a:ext cx="14400" cy="4025700"/>
          </a:xfrm>
          <a:prstGeom prst="roundRect">
            <a:avLst>
              <a:gd fmla="val 40000" name="adj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8" name="Google Shape;228;p33"/>
          <p:cNvSpPr/>
          <p:nvPr/>
        </p:nvSpPr>
        <p:spPr>
          <a:xfrm>
            <a:off x="608931" y="871876"/>
            <a:ext cx="356100" cy="1440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9" name="Google Shape;229;p33"/>
          <p:cNvSpPr/>
          <p:nvPr/>
        </p:nvSpPr>
        <p:spPr>
          <a:xfrm>
            <a:off x="394321" y="764571"/>
            <a:ext cx="228900" cy="228900"/>
          </a:xfrm>
          <a:prstGeom prst="roundRect">
            <a:avLst>
              <a:gd fmla="val 249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524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0" name="Google Shape;230;p33"/>
          <p:cNvSpPr/>
          <p:nvPr/>
        </p:nvSpPr>
        <p:spPr>
          <a:xfrm>
            <a:off x="476846" y="802670"/>
            <a:ext cx="639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1300" u="none" cap="none" strike="noStrike"/>
          </a:p>
        </p:txBody>
      </p:sp>
      <p:sp>
        <p:nvSpPr>
          <p:cNvPr id="231" name="Google Shape;231;p33"/>
          <p:cNvSpPr/>
          <p:nvPr/>
        </p:nvSpPr>
        <p:spPr>
          <a:xfrm>
            <a:off x="1068363" y="751846"/>
            <a:ext cx="12720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Montserrat Black"/>
              <a:buNone/>
            </a:pPr>
            <a:r>
              <a:rPr b="1" i="0" lang="en-GB" sz="1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Privacy</a:t>
            </a:r>
            <a:endParaRPr b="0" i="0" sz="1100" u="none" cap="none" strike="noStrike"/>
          </a:p>
        </p:txBody>
      </p:sp>
      <p:sp>
        <p:nvSpPr>
          <p:cNvPr id="232" name="Google Shape;232;p33"/>
          <p:cNvSpPr/>
          <p:nvPr/>
        </p:nvSpPr>
        <p:spPr>
          <a:xfrm>
            <a:off x="1068363" y="971814"/>
            <a:ext cx="77196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8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prioritizes privacy and data security, employing secure encryption and user control over data access.</a:t>
            </a:r>
            <a:endParaRPr b="0" i="0" sz="1000" u="none" cap="none" strike="noStrike"/>
          </a:p>
        </p:txBody>
      </p:sp>
      <p:sp>
        <p:nvSpPr>
          <p:cNvPr id="233" name="Google Shape;233;p33"/>
          <p:cNvSpPr/>
          <p:nvPr/>
        </p:nvSpPr>
        <p:spPr>
          <a:xfrm>
            <a:off x="608931" y="1559759"/>
            <a:ext cx="356100" cy="1440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4" name="Google Shape;234;p33"/>
          <p:cNvSpPr/>
          <p:nvPr/>
        </p:nvSpPr>
        <p:spPr>
          <a:xfrm>
            <a:off x="394321" y="1452454"/>
            <a:ext cx="228900" cy="228900"/>
          </a:xfrm>
          <a:prstGeom prst="roundRect">
            <a:avLst>
              <a:gd fmla="val 249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524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5" name="Google Shape;235;p33"/>
          <p:cNvSpPr/>
          <p:nvPr/>
        </p:nvSpPr>
        <p:spPr>
          <a:xfrm>
            <a:off x="462335" y="1490554"/>
            <a:ext cx="927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1300" u="none" cap="none" strike="noStrike"/>
          </a:p>
        </p:txBody>
      </p:sp>
      <p:sp>
        <p:nvSpPr>
          <p:cNvPr id="236" name="Google Shape;236;p33"/>
          <p:cNvSpPr/>
          <p:nvPr/>
        </p:nvSpPr>
        <p:spPr>
          <a:xfrm>
            <a:off x="1068363" y="1439729"/>
            <a:ext cx="12720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Montserrat Black"/>
              <a:buNone/>
            </a:pPr>
            <a:r>
              <a:rPr b="1" i="0" lang="en-GB" sz="1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Battery Life</a:t>
            </a:r>
            <a:endParaRPr b="0" i="0" sz="1100" u="none" cap="none" strike="noStrike"/>
          </a:p>
        </p:txBody>
      </p:sp>
      <p:sp>
        <p:nvSpPr>
          <p:cNvPr id="237" name="Google Shape;237;p33"/>
          <p:cNvSpPr/>
          <p:nvPr/>
        </p:nvSpPr>
        <p:spPr>
          <a:xfrm>
            <a:off x="1068363" y="1659697"/>
            <a:ext cx="77196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8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utilizes efficient energy management and offers extended battery life to meet user needs throughout the day.</a:t>
            </a:r>
            <a:endParaRPr b="0" i="0" sz="1000" u="none" cap="none" strike="noStrike"/>
          </a:p>
        </p:txBody>
      </p:sp>
      <p:sp>
        <p:nvSpPr>
          <p:cNvPr id="238" name="Google Shape;238;p33"/>
          <p:cNvSpPr/>
          <p:nvPr/>
        </p:nvSpPr>
        <p:spPr>
          <a:xfrm>
            <a:off x="608931" y="2247643"/>
            <a:ext cx="356100" cy="1440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9" name="Google Shape;239;p33"/>
          <p:cNvSpPr/>
          <p:nvPr/>
        </p:nvSpPr>
        <p:spPr>
          <a:xfrm>
            <a:off x="394321" y="2140338"/>
            <a:ext cx="228900" cy="228900"/>
          </a:xfrm>
          <a:prstGeom prst="roundRect">
            <a:avLst>
              <a:gd fmla="val 249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524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0" name="Google Shape;240;p33"/>
          <p:cNvSpPr/>
          <p:nvPr/>
        </p:nvSpPr>
        <p:spPr>
          <a:xfrm>
            <a:off x="461889" y="2178438"/>
            <a:ext cx="936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1300" u="none" cap="none" strike="noStrike"/>
          </a:p>
        </p:txBody>
      </p:sp>
      <p:sp>
        <p:nvSpPr>
          <p:cNvPr id="241" name="Google Shape;241;p33"/>
          <p:cNvSpPr/>
          <p:nvPr/>
        </p:nvSpPr>
        <p:spPr>
          <a:xfrm>
            <a:off x="1068387" y="2127625"/>
            <a:ext cx="27531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Montserrat Black"/>
              <a:buNone/>
            </a:pPr>
            <a:r>
              <a:rPr b="1" i="0" lang="en-GB" sz="1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Lightweight Design</a:t>
            </a:r>
            <a:endParaRPr b="0" i="0" sz="1100" u="none" cap="none" strike="noStrike"/>
          </a:p>
        </p:txBody>
      </p:sp>
      <p:sp>
        <p:nvSpPr>
          <p:cNvPr id="242" name="Google Shape;242;p33"/>
          <p:cNvSpPr/>
          <p:nvPr/>
        </p:nvSpPr>
        <p:spPr>
          <a:xfrm>
            <a:off x="1068363" y="2347581"/>
            <a:ext cx="77196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8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design is lightweight and comfortable, ensuring prolonged wearability and a seamless user experience.</a:t>
            </a:r>
            <a:endParaRPr b="0" i="0" sz="1000" u="none" cap="none" strike="noStrike"/>
          </a:p>
        </p:txBody>
      </p:sp>
      <p:sp>
        <p:nvSpPr>
          <p:cNvPr id="243" name="Google Shape;243;p33"/>
          <p:cNvSpPr/>
          <p:nvPr/>
        </p:nvSpPr>
        <p:spPr>
          <a:xfrm>
            <a:off x="608931" y="2935526"/>
            <a:ext cx="356100" cy="1440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4" name="Google Shape;244;p33"/>
          <p:cNvSpPr/>
          <p:nvPr/>
        </p:nvSpPr>
        <p:spPr>
          <a:xfrm>
            <a:off x="394321" y="2828221"/>
            <a:ext cx="228900" cy="228900"/>
          </a:xfrm>
          <a:prstGeom prst="roundRect">
            <a:avLst>
              <a:gd fmla="val 249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524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5" name="Google Shape;245;p33"/>
          <p:cNvSpPr/>
          <p:nvPr/>
        </p:nvSpPr>
        <p:spPr>
          <a:xfrm>
            <a:off x="454448" y="2866321"/>
            <a:ext cx="1086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b="0" i="0" sz="1300" u="none" cap="none" strike="noStrike"/>
          </a:p>
        </p:txBody>
      </p:sp>
      <p:sp>
        <p:nvSpPr>
          <p:cNvPr id="246" name="Google Shape;246;p33"/>
          <p:cNvSpPr/>
          <p:nvPr/>
        </p:nvSpPr>
        <p:spPr>
          <a:xfrm>
            <a:off x="1068384" y="2815500"/>
            <a:ext cx="33888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Montserrat Black"/>
              <a:buNone/>
            </a:pPr>
            <a:r>
              <a:rPr b="1" i="0" lang="en-GB" sz="1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Sign Language Recognition</a:t>
            </a:r>
            <a:endParaRPr b="0" i="0" sz="1100" u="none" cap="none" strike="noStrike"/>
          </a:p>
        </p:txBody>
      </p:sp>
      <p:sp>
        <p:nvSpPr>
          <p:cNvPr id="247" name="Google Shape;247;p33"/>
          <p:cNvSpPr/>
          <p:nvPr/>
        </p:nvSpPr>
        <p:spPr>
          <a:xfrm>
            <a:off x="1068363" y="3035464"/>
            <a:ext cx="77196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8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Future iterations of Aankh will include sign language recognition, further expanding accessibility and inclusivity.</a:t>
            </a:r>
            <a:endParaRPr b="0" i="0" sz="1000" u="none" cap="none" strike="noStrike"/>
          </a:p>
        </p:txBody>
      </p:sp>
      <p:sp>
        <p:nvSpPr>
          <p:cNvPr id="248" name="Google Shape;248;p33"/>
          <p:cNvSpPr/>
          <p:nvPr/>
        </p:nvSpPr>
        <p:spPr>
          <a:xfrm>
            <a:off x="608931" y="3623410"/>
            <a:ext cx="356100" cy="1440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9" name="Google Shape;249;p33"/>
          <p:cNvSpPr/>
          <p:nvPr/>
        </p:nvSpPr>
        <p:spPr>
          <a:xfrm>
            <a:off x="394321" y="3516105"/>
            <a:ext cx="228900" cy="228900"/>
          </a:xfrm>
          <a:prstGeom prst="roundRect">
            <a:avLst>
              <a:gd fmla="val 249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524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0" name="Google Shape;250;p33"/>
          <p:cNvSpPr/>
          <p:nvPr/>
        </p:nvSpPr>
        <p:spPr>
          <a:xfrm>
            <a:off x="461517" y="3554204"/>
            <a:ext cx="945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b="0" i="0" sz="1300" u="none" cap="none" strike="noStrike"/>
          </a:p>
        </p:txBody>
      </p:sp>
      <p:sp>
        <p:nvSpPr>
          <p:cNvPr id="251" name="Google Shape;251;p33"/>
          <p:cNvSpPr/>
          <p:nvPr/>
        </p:nvSpPr>
        <p:spPr>
          <a:xfrm>
            <a:off x="1068379" y="3503375"/>
            <a:ext cx="35667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Montserrat Black"/>
              <a:buNone/>
            </a:pPr>
            <a:r>
              <a:rPr b="1" i="0" lang="en-GB" sz="1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Emotion and Social Context Detection</a:t>
            </a:r>
            <a:endParaRPr b="0" i="0" sz="1100" u="none" cap="none" strike="noStrike"/>
          </a:p>
        </p:txBody>
      </p:sp>
      <p:sp>
        <p:nvSpPr>
          <p:cNvPr id="252" name="Google Shape;252;p33"/>
          <p:cNvSpPr/>
          <p:nvPr/>
        </p:nvSpPr>
        <p:spPr>
          <a:xfrm>
            <a:off x="1068363" y="3723348"/>
            <a:ext cx="77196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8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will evolve to detect emotions and social cues, creating a more nuanced and immersive communication experience.</a:t>
            </a:r>
            <a:endParaRPr b="0" i="0" sz="1000" u="none" cap="none" strike="noStrike"/>
          </a:p>
        </p:txBody>
      </p:sp>
      <p:sp>
        <p:nvSpPr>
          <p:cNvPr id="253" name="Google Shape;253;p33"/>
          <p:cNvSpPr/>
          <p:nvPr/>
        </p:nvSpPr>
        <p:spPr>
          <a:xfrm>
            <a:off x="608931" y="4311293"/>
            <a:ext cx="356100" cy="14400"/>
          </a:xfrm>
          <a:prstGeom prst="roundRect">
            <a:avLst>
              <a:gd fmla="val 40000" name="adj"/>
            </a:avLst>
          </a:prstGeom>
          <a:solidFill>
            <a:srgbClr val="151617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4" name="Google Shape;254;p33"/>
          <p:cNvSpPr/>
          <p:nvPr/>
        </p:nvSpPr>
        <p:spPr>
          <a:xfrm>
            <a:off x="394321" y="4203988"/>
            <a:ext cx="228900" cy="228900"/>
          </a:xfrm>
          <a:prstGeom prst="roundRect">
            <a:avLst>
              <a:gd fmla="val 2497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5240">
              <a:srgbClr val="151617"/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5" name="Google Shape;255;p33"/>
          <p:cNvSpPr/>
          <p:nvPr/>
        </p:nvSpPr>
        <p:spPr>
          <a:xfrm>
            <a:off x="458317" y="4242088"/>
            <a:ext cx="1008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00"/>
              <a:buFont typeface="Montserrat Black"/>
              <a:buNone/>
            </a:pPr>
            <a:r>
              <a:rPr b="1" i="0" lang="en-GB" sz="13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b="0" i="0" sz="1300" u="none" cap="none" strike="noStrike"/>
          </a:p>
        </p:txBody>
      </p:sp>
      <p:sp>
        <p:nvSpPr>
          <p:cNvPr id="256" name="Google Shape;256;p33"/>
          <p:cNvSpPr/>
          <p:nvPr/>
        </p:nvSpPr>
        <p:spPr>
          <a:xfrm>
            <a:off x="1068379" y="4191275"/>
            <a:ext cx="35037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000"/>
              <a:buFont typeface="Montserrat Black"/>
              <a:buNone/>
            </a:pPr>
            <a:r>
              <a:rPr b="1" i="0" lang="en-GB" sz="11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Integration with Smart Home Devices</a:t>
            </a:r>
            <a:endParaRPr b="0" i="0" sz="1100" u="none" cap="none" strike="noStrike"/>
          </a:p>
        </p:txBody>
      </p:sp>
      <p:sp>
        <p:nvSpPr>
          <p:cNvPr id="257" name="Google Shape;257;p33"/>
          <p:cNvSpPr/>
          <p:nvPr/>
        </p:nvSpPr>
        <p:spPr>
          <a:xfrm>
            <a:off x="1068363" y="4411231"/>
            <a:ext cx="77196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800"/>
              <a:buFont typeface="Inconsolata"/>
              <a:buNone/>
            </a:pPr>
            <a:r>
              <a:rPr b="0" i="0" lang="en-GB" sz="10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will seamlessly integrate with smart home devices, providing a comprehensive ecosystem for accessibility.</a:t>
            </a:r>
            <a:endParaRPr b="0" i="0" sz="1000" u="none" cap="none" strike="noStrike"/>
          </a:p>
        </p:txBody>
      </p:sp>
      <p:sp>
        <p:nvSpPr>
          <p:cNvPr id="258" name="Google Shape;258;p33"/>
          <p:cNvSpPr/>
          <p:nvPr/>
        </p:nvSpPr>
        <p:spPr>
          <a:xfrm>
            <a:off x="7897500" y="474510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4" name="Google Shape;2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/>
          <p:nvPr/>
        </p:nvSpPr>
        <p:spPr>
          <a:xfrm>
            <a:off x="496119" y="1895564"/>
            <a:ext cx="5674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800"/>
              <a:buFont typeface="Montserrat Black"/>
              <a:buNone/>
            </a:pPr>
            <a:r>
              <a:rPr b="1" i="0" lang="en-GB" sz="28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Aankh: A Catalyst for Change</a:t>
            </a:r>
            <a:endParaRPr b="0" i="0" sz="2800" u="none" cap="none" strike="noStrike"/>
          </a:p>
        </p:txBody>
      </p:sp>
      <p:sp>
        <p:nvSpPr>
          <p:cNvPr id="266" name="Google Shape;266;p34"/>
          <p:cNvSpPr/>
          <p:nvPr/>
        </p:nvSpPr>
        <p:spPr>
          <a:xfrm>
            <a:off x="496119" y="3129803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Inconsolata"/>
              <a:buChar char="•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revolutionizes accessibility, empowering inclusivity.</a:t>
            </a:r>
            <a:endParaRPr b="0" i="0" sz="1300" u="none" cap="none" strike="noStrike"/>
          </a:p>
        </p:txBody>
      </p:sp>
      <p:sp>
        <p:nvSpPr>
          <p:cNvPr id="267" name="Google Shape;267;p34"/>
          <p:cNvSpPr/>
          <p:nvPr/>
        </p:nvSpPr>
        <p:spPr>
          <a:xfrm>
            <a:off x="496119" y="3462806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Inconsolata"/>
              <a:buChar char="•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It blends innovation, compassion, and user-centric design.</a:t>
            </a:r>
            <a:endParaRPr b="0" i="0" sz="1300" u="none" cap="none" strike="noStrike"/>
          </a:p>
        </p:txBody>
      </p:sp>
      <p:sp>
        <p:nvSpPr>
          <p:cNvPr id="268" name="Google Shape;268;p34"/>
          <p:cNvSpPr/>
          <p:nvPr/>
        </p:nvSpPr>
        <p:spPr>
          <a:xfrm>
            <a:off x="496119" y="3795808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Inconsolata"/>
              <a:buChar char="•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Aankh promotes independence, confidence, and safety.</a:t>
            </a:r>
            <a:endParaRPr b="0" i="0" sz="1300" u="none" cap="none" strike="noStrike"/>
          </a:p>
        </p:txBody>
      </p:sp>
      <p:sp>
        <p:nvSpPr>
          <p:cNvPr id="269" name="Google Shape;269;p34"/>
          <p:cNvSpPr/>
          <p:nvPr/>
        </p:nvSpPr>
        <p:spPr>
          <a:xfrm>
            <a:off x="496119" y="4128811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Inconsolata"/>
              <a:buChar char="•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It fosters genuine inclusion and empowers full participation in life.</a:t>
            </a:r>
            <a:endParaRPr b="0" i="0" sz="1300" u="none" cap="none" strike="noStrike"/>
          </a:p>
        </p:txBody>
      </p:sp>
      <p:sp>
        <p:nvSpPr>
          <p:cNvPr id="270" name="Google Shape;270;p34"/>
          <p:cNvSpPr/>
          <p:nvPr/>
        </p:nvSpPr>
        <p:spPr>
          <a:xfrm>
            <a:off x="496119" y="4461814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300"/>
              <a:buFont typeface="Inconsolata"/>
              <a:buChar char="•"/>
            </a:pPr>
            <a:r>
              <a:rPr b="0" i="0" lang="en-GB" sz="13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Positive impacts extend to a more understanding and empathetic society.</a:t>
            </a:r>
            <a:endParaRPr b="0" i="0" sz="1300" u="none" cap="none" strike="noStrike"/>
          </a:p>
        </p:txBody>
      </p:sp>
      <p:sp>
        <p:nvSpPr>
          <p:cNvPr id="271" name="Google Shape;271;p34"/>
          <p:cNvSpPr/>
          <p:nvPr/>
        </p:nvSpPr>
        <p:spPr>
          <a:xfrm>
            <a:off x="7897425" y="4745250"/>
            <a:ext cx="1246500" cy="3984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